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59" r:id="rId4"/>
    <p:sldId id="260" r:id="rId5"/>
    <p:sldId id="274" r:id="rId6"/>
    <p:sldId id="278" r:id="rId7"/>
    <p:sldId id="261" r:id="rId8"/>
    <p:sldId id="262" r:id="rId9"/>
    <p:sldId id="273" r:id="rId10"/>
    <p:sldId id="263" r:id="rId11"/>
    <p:sldId id="265" r:id="rId12"/>
    <p:sldId id="264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5" r:id="rId21"/>
    <p:sldId id="279" r:id="rId22"/>
    <p:sldId id="280" r:id="rId23"/>
    <p:sldId id="276" r:id="rId24"/>
    <p:sldId id="277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5018" autoAdjust="0"/>
  </p:normalViewPr>
  <p:slideViewPr>
    <p:cSldViewPr>
      <p:cViewPr>
        <p:scale>
          <a:sx n="70" d="100"/>
          <a:sy n="70" d="100"/>
        </p:scale>
        <p:origin x="-1368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AE764D-FD5C-4C89-B66E-4EF7585DE48D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DC8BE7-11B6-444B-BFF0-F98F9774C60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C8BE7-11B6-444B-BFF0-F98F9774C603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C8BE7-11B6-444B-BFF0-F98F9774C603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C8BE7-11B6-444B-BFF0-F98F9774C603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C8BE7-11B6-444B-BFF0-F98F9774C603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C8BE7-11B6-444B-BFF0-F98F9774C603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C8BE7-11B6-444B-BFF0-F98F9774C603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C8BE7-11B6-444B-BFF0-F98F9774C603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C8BE7-11B6-444B-BFF0-F98F9774C603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C8BE7-11B6-444B-BFF0-F98F9774C603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C8BE7-11B6-444B-BFF0-F98F9774C603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C8BE7-11B6-444B-BFF0-F98F9774C603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CF8A-A32D-4E37-9E2B-DB3AEE578A60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CFC20-30EC-470B-BB57-CC60774E9C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CF8A-A32D-4E37-9E2B-DB3AEE578A60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CFC20-30EC-470B-BB57-CC60774E9C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CF8A-A32D-4E37-9E2B-DB3AEE578A60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CFC20-30EC-470B-BB57-CC60774E9C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CF8A-A32D-4E37-9E2B-DB3AEE578A60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CFC20-30EC-470B-BB57-CC60774E9C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CF8A-A32D-4E37-9E2B-DB3AEE578A60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CFC20-30EC-470B-BB57-CC60774E9C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CF8A-A32D-4E37-9E2B-DB3AEE578A60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CFC20-30EC-470B-BB57-CC60774E9C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CF8A-A32D-4E37-9E2B-DB3AEE578A60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CFC20-30EC-470B-BB57-CC60774E9C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CF8A-A32D-4E37-9E2B-DB3AEE578A60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CFC20-30EC-470B-BB57-CC60774E9C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CF8A-A32D-4E37-9E2B-DB3AEE578A60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CFC20-30EC-470B-BB57-CC60774E9C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CF8A-A32D-4E37-9E2B-DB3AEE578A60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CFC20-30EC-470B-BB57-CC60774E9C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CF8A-A32D-4E37-9E2B-DB3AEE578A60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CFC20-30EC-470B-BB57-CC60774E9C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CCF8A-A32D-4E37-9E2B-DB3AEE578A60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CFC20-30EC-470B-BB57-CC60774E9C3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armschool.ru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hyperlink" Target="https://shkolagalbshtadtskaya-r22.gosweb.gosuslugi.ru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armschool.ru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172" t="19043" r="29687" b="23095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1500174"/>
            <a:ext cx="7772400" cy="1470025"/>
          </a:xfrm>
        </p:spPr>
        <p:txBody>
          <a:bodyPr/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п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.Красноармейский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Алтайский край </a:t>
            </a:r>
          </a:p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Немецкий национальный район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 l="10547" t="16113" r="10351" b="7714"/>
          <a:stretch>
            <a:fillRect/>
          </a:stretch>
        </p:blipFill>
        <p:spPr bwMode="auto">
          <a:xfrm>
            <a:off x="0" y="0"/>
            <a:ext cx="9144000" cy="6879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Группа для дошкольников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4098" name="AutoShape 2" descr="https://st.depositphotos.com/1003473/4444/i/950/depositphotos_44448565-stock-photo-green-birch-twigs-fram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1000100" y="1600200"/>
            <a:ext cx="7215238" cy="4525963"/>
          </a:xfrm>
        </p:spPr>
        <p:txBody>
          <a:bodyPr/>
          <a:lstStyle/>
          <a:p>
            <a:endParaRPr lang="ru-RU" sz="24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dirty="0"/>
          </a:p>
        </p:txBody>
      </p:sp>
      <p:pic>
        <p:nvPicPr>
          <p:cNvPr id="21506" name="Picture 2" descr="C:\Documents and Settings\admin\Мои документы\Насибулина Элиана Евгеньевна\школаа кабинеты\PA1804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1428736"/>
            <a:ext cx="6072230" cy="45537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 l="10547" t="16113" r="10351" b="7714"/>
          <a:stretch>
            <a:fillRect/>
          </a:stretch>
        </p:blipFill>
        <p:spPr bwMode="auto">
          <a:xfrm>
            <a:off x="0" y="0"/>
            <a:ext cx="9144000" cy="6879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sz="4000" dirty="0" smtClean="0"/>
              <a:t>Кабинет начальных классов (1,3 класс)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098" name="AutoShape 2" descr="https://st.depositphotos.com/1003473/4444/i/950/depositphotos_44448565-stock-photo-green-birch-twigs-fram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1000100" y="1600200"/>
            <a:ext cx="7215238" cy="4525963"/>
          </a:xfrm>
        </p:spPr>
        <p:txBody>
          <a:bodyPr/>
          <a:lstStyle/>
          <a:p>
            <a:endParaRPr lang="ru-RU" sz="24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dirty="0"/>
          </a:p>
        </p:txBody>
      </p:sp>
      <p:pic>
        <p:nvPicPr>
          <p:cNvPr id="22530" name="Picture 2" descr="C:\Documents and Settings\admin\Мои документы\Насибулина Элиана Евгеньевна\школаа кабинеты\PA1804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1500174"/>
            <a:ext cx="5918194" cy="44382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 l="10547" t="16113" r="10351" b="7714"/>
          <a:stretch>
            <a:fillRect/>
          </a:stretch>
        </p:blipFill>
        <p:spPr bwMode="auto">
          <a:xfrm>
            <a:off x="0" y="0"/>
            <a:ext cx="9144000" cy="6879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14282" y="428604"/>
            <a:ext cx="8443914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sz="4000" dirty="0" smtClean="0"/>
              <a:t>Кабинет начальных классов (2,4 класс)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098" name="AutoShape 2" descr="https://st.depositphotos.com/1003473/4444/i/950/depositphotos_44448565-stock-photo-green-birch-twigs-fram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1000100" y="1600200"/>
            <a:ext cx="7215238" cy="4525963"/>
          </a:xfrm>
        </p:spPr>
        <p:txBody>
          <a:bodyPr/>
          <a:lstStyle/>
          <a:p>
            <a:endParaRPr lang="ru-RU" sz="24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dirty="0"/>
          </a:p>
        </p:txBody>
      </p:sp>
      <p:pic>
        <p:nvPicPr>
          <p:cNvPr id="23554" name="Picture 2" descr="C:\Documents and Settings\admin\Мои документы\Насибулина Элиана Евгеньевна\школаа кабинеты\PA1804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1428736"/>
            <a:ext cx="6357982" cy="47680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 l="10547" t="16113" r="10351" b="7714"/>
          <a:stretch>
            <a:fillRect/>
          </a:stretch>
        </p:blipFill>
        <p:spPr bwMode="auto">
          <a:xfrm>
            <a:off x="0" y="0"/>
            <a:ext cx="9144000" cy="6879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Кабинет немецкого языка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4098" name="AutoShape 2" descr="https://st.depositphotos.com/1003473/4444/i/950/depositphotos_44448565-stock-photo-green-birch-twigs-fram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1000100" y="1600200"/>
            <a:ext cx="7215238" cy="4525963"/>
          </a:xfrm>
        </p:spPr>
        <p:txBody>
          <a:bodyPr/>
          <a:lstStyle/>
          <a:p>
            <a:endParaRPr lang="ru-RU" sz="24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dirty="0"/>
          </a:p>
        </p:txBody>
      </p:sp>
      <p:pic>
        <p:nvPicPr>
          <p:cNvPr id="24578" name="Picture 2" descr="C:\Documents and Settings\admin\Мои документы\Насибулина Элиана Евгеньевна\школаа кабинеты\PA1804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1500174"/>
            <a:ext cx="6072230" cy="45537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 l="10547" t="16113" r="10351" b="7714"/>
          <a:stretch>
            <a:fillRect/>
          </a:stretch>
        </p:blipFill>
        <p:spPr bwMode="auto">
          <a:xfrm>
            <a:off x="0" y="0"/>
            <a:ext cx="9144000" cy="6879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sz="4000" dirty="0" smtClean="0"/>
              <a:t>Кабинет русского языка и литературы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098" name="AutoShape 2" descr="https://st.depositphotos.com/1003473/4444/i/950/depositphotos_44448565-stock-photo-green-birch-twigs-fram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1000100" y="1600200"/>
            <a:ext cx="7215238" cy="4525963"/>
          </a:xfrm>
        </p:spPr>
        <p:txBody>
          <a:bodyPr/>
          <a:lstStyle/>
          <a:p>
            <a:endParaRPr lang="ru-RU" sz="24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dirty="0"/>
          </a:p>
        </p:txBody>
      </p:sp>
      <p:pic>
        <p:nvPicPr>
          <p:cNvPr id="25602" name="Picture 2" descr="C:\Documents and Settings\admin\Мои документы\Насибулина Элиана Евгеньевна\школаа кабинеты\PA1804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85861"/>
            <a:ext cx="4643438" cy="3482284"/>
          </a:xfrm>
          <a:prstGeom prst="rect">
            <a:avLst/>
          </a:prstGeom>
          <a:noFill/>
        </p:spPr>
      </p:pic>
      <p:pic>
        <p:nvPicPr>
          <p:cNvPr id="25603" name="Picture 3" descr="C:\Documents and Settings\admin\Мои документы\Насибулина Элиана Евгеньевна\школаа кабинеты\PA1804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64" y="3000675"/>
            <a:ext cx="5143536" cy="38573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 l="10547" t="16113" r="10351" b="7714"/>
          <a:stretch>
            <a:fillRect/>
          </a:stretch>
        </p:blipFill>
        <p:spPr bwMode="auto">
          <a:xfrm>
            <a:off x="0" y="0"/>
            <a:ext cx="9144000" cy="6879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Кабинет математики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4098" name="AutoShape 2" descr="https://st.depositphotos.com/1003473/4444/i/950/depositphotos_44448565-stock-photo-green-birch-twigs-fram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1000100" y="1600200"/>
            <a:ext cx="7215238" cy="4525963"/>
          </a:xfrm>
        </p:spPr>
        <p:txBody>
          <a:bodyPr/>
          <a:lstStyle/>
          <a:p>
            <a:endParaRPr lang="ru-RU" sz="24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dirty="0"/>
          </a:p>
        </p:txBody>
      </p:sp>
      <p:pic>
        <p:nvPicPr>
          <p:cNvPr id="26626" name="Picture 2" descr="C:\Documents and Settings\admin\Мои документы\Насибулина Элиана Евгеньевна\школаа кабинеты\PA1804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1357298"/>
            <a:ext cx="6643734" cy="49823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 l="10547" t="16113" r="10351" b="7714"/>
          <a:stretch>
            <a:fillRect/>
          </a:stretch>
        </p:blipFill>
        <p:spPr bwMode="auto">
          <a:xfrm>
            <a:off x="0" y="0"/>
            <a:ext cx="9144000" cy="6879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Кабинет информатики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4098" name="AutoShape 2" descr="https://st.depositphotos.com/1003473/4444/i/950/depositphotos_44448565-stock-photo-green-birch-twigs-fram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1000100" y="1600200"/>
            <a:ext cx="7215238" cy="4525963"/>
          </a:xfrm>
        </p:spPr>
        <p:txBody>
          <a:bodyPr/>
          <a:lstStyle/>
          <a:p>
            <a:endParaRPr lang="ru-RU" sz="24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dirty="0"/>
          </a:p>
        </p:txBody>
      </p:sp>
      <p:pic>
        <p:nvPicPr>
          <p:cNvPr id="27650" name="Picture 2" descr="C:\Documents and Settings\admin\Мои документы\Насибулина Элиана Евгеньевна\школаа кабинеты\PA1804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1357298"/>
            <a:ext cx="6643734" cy="49823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 l="10547" t="16113" r="10351" b="7714"/>
          <a:stretch>
            <a:fillRect/>
          </a:stretch>
        </p:blipFill>
        <p:spPr bwMode="auto">
          <a:xfrm>
            <a:off x="0" y="0"/>
            <a:ext cx="9144000" cy="6879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Кабинет географии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4098" name="AutoShape 2" descr="https://st.depositphotos.com/1003473/4444/i/950/depositphotos_44448565-stock-photo-green-birch-twigs-fram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1000100" y="1600200"/>
            <a:ext cx="7215238" cy="4525963"/>
          </a:xfrm>
        </p:spPr>
        <p:txBody>
          <a:bodyPr/>
          <a:lstStyle/>
          <a:p>
            <a:endParaRPr lang="ru-RU" sz="24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dirty="0"/>
          </a:p>
        </p:txBody>
      </p:sp>
      <p:pic>
        <p:nvPicPr>
          <p:cNvPr id="28674" name="Picture 2" descr="C:\Documents and Settings\admin\Мои документы\Насибулина Элиана Евгеньевна\школаа кабинеты\PA1804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357298"/>
            <a:ext cx="4286280" cy="3214438"/>
          </a:xfrm>
          <a:prstGeom prst="rect">
            <a:avLst/>
          </a:prstGeom>
          <a:noFill/>
        </p:spPr>
      </p:pic>
      <p:pic>
        <p:nvPicPr>
          <p:cNvPr id="28675" name="Picture 3" descr="C:\Documents and Settings\admin\Мои документы\Насибулина Элиана Евгеньевна\школаа кабинеты\PA1804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72" y="3194073"/>
            <a:ext cx="4885651" cy="36639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 l="10547" t="16113" r="10351" b="7714"/>
          <a:stretch>
            <a:fillRect/>
          </a:stretch>
        </p:blipFill>
        <p:spPr bwMode="auto">
          <a:xfrm>
            <a:off x="0" y="0"/>
            <a:ext cx="9144000" cy="6879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Спортивный зал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4098" name="AutoShape 2" descr="https://st.depositphotos.com/1003473/4444/i/950/depositphotos_44448565-stock-photo-green-birch-twigs-fram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1000100" y="1600200"/>
            <a:ext cx="7215238" cy="4525963"/>
          </a:xfrm>
        </p:spPr>
        <p:txBody>
          <a:bodyPr/>
          <a:lstStyle/>
          <a:p>
            <a:endParaRPr lang="ru-RU" sz="24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dirty="0"/>
          </a:p>
        </p:txBody>
      </p:sp>
      <p:pic>
        <p:nvPicPr>
          <p:cNvPr id="29698" name="Picture 2" descr="C:\Documents and Settings\admin\Мои документы\Насибулина Элиана Евгеньевна\школаа кабинеты\PA1804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1285860"/>
            <a:ext cx="6383342" cy="47871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 l="10547" t="16113" r="10351" b="7714"/>
          <a:stretch>
            <a:fillRect/>
          </a:stretch>
        </p:blipFill>
        <p:spPr bwMode="auto">
          <a:xfrm>
            <a:off x="0" y="0"/>
            <a:ext cx="9144000" cy="6879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Столовая школы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4098" name="AutoShape 2" descr="https://st.depositphotos.com/1003473/4444/i/950/depositphotos_44448565-stock-photo-green-birch-twigs-fram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1000100" y="1600200"/>
            <a:ext cx="7215238" cy="4525963"/>
          </a:xfrm>
        </p:spPr>
        <p:txBody>
          <a:bodyPr/>
          <a:lstStyle/>
          <a:p>
            <a:endParaRPr lang="ru-RU" sz="24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dirty="0"/>
          </a:p>
        </p:txBody>
      </p:sp>
      <p:pic>
        <p:nvPicPr>
          <p:cNvPr id="30722" name="Picture 2" descr="C:\Documents and Settings\admin\Мои документы\Насибулина Элиана Евгеньевна\школаа кабинеты\PA1804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1285860"/>
            <a:ext cx="7143800" cy="53573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 l="10547" t="16113" r="10351" b="7714"/>
          <a:stretch>
            <a:fillRect/>
          </a:stretch>
        </p:blipFill>
        <p:spPr bwMode="auto">
          <a:xfrm>
            <a:off x="0" y="0"/>
            <a:ext cx="9144000" cy="6879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Краткие сведения</a:t>
            </a:r>
            <a:endParaRPr lang="ru-RU" dirty="0"/>
          </a:p>
        </p:txBody>
      </p:sp>
      <p:sp>
        <p:nvSpPr>
          <p:cNvPr id="12" name="Содержимое 11"/>
          <p:cNvSpPr>
            <a:spLocks noGrp="1"/>
          </p:cNvSpPr>
          <p:nvPr>
            <p:ph sz="half" idx="1"/>
          </p:nvPr>
        </p:nvSpPr>
        <p:spPr>
          <a:xfrm>
            <a:off x="857224" y="1600200"/>
            <a:ext cx="3638576" cy="4525963"/>
          </a:xfrm>
        </p:spPr>
        <p:txBody>
          <a:bodyPr/>
          <a:lstStyle/>
          <a:p>
            <a:r>
              <a:rPr lang="ru-RU" dirty="0" smtClean="0"/>
              <a:t>Статус –</a:t>
            </a:r>
          </a:p>
          <a:p>
            <a:r>
              <a:rPr lang="ru-RU" dirty="0" smtClean="0"/>
              <a:t>Дата основания –</a:t>
            </a:r>
          </a:p>
          <a:p>
            <a:r>
              <a:rPr lang="ru-RU" dirty="0" smtClean="0"/>
              <a:t>Муниципальное образование – </a:t>
            </a:r>
          </a:p>
          <a:p>
            <a:r>
              <a:rPr lang="ru-RU" dirty="0" smtClean="0"/>
              <a:t>Население – </a:t>
            </a:r>
          </a:p>
          <a:p>
            <a:endParaRPr lang="ru-RU" dirty="0"/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3"/>
          <a:srcRect l="12305" t="28564" r="41406" b="32617"/>
          <a:stretch>
            <a:fillRect/>
          </a:stretch>
        </p:blipFill>
        <p:spPr bwMode="auto">
          <a:xfrm>
            <a:off x="2428860" y="4000504"/>
            <a:ext cx="3929090" cy="2635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Поселок</a:t>
            </a:r>
          </a:p>
          <a:p>
            <a:r>
              <a:rPr lang="ru-RU" dirty="0" smtClean="0"/>
              <a:t>1907 г</a:t>
            </a:r>
          </a:p>
          <a:p>
            <a:r>
              <a:rPr lang="ru-RU" dirty="0" smtClean="0"/>
              <a:t>Сельское поселение </a:t>
            </a:r>
            <a:r>
              <a:rPr lang="ru-RU" dirty="0" err="1" smtClean="0"/>
              <a:t>Кусакский</a:t>
            </a:r>
            <a:r>
              <a:rPr lang="ru-RU" dirty="0" smtClean="0"/>
              <a:t> сельсовет</a:t>
            </a:r>
            <a:endParaRPr lang="ru-RU" dirty="0"/>
          </a:p>
          <a:p>
            <a:r>
              <a:rPr lang="ru-RU" dirty="0"/>
              <a:t>о</a:t>
            </a:r>
            <a:r>
              <a:rPr lang="ru-RU" dirty="0" smtClean="0"/>
              <a:t>коло 200 человек</a:t>
            </a:r>
            <a:endParaRPr lang="ru-RU" dirty="0"/>
          </a:p>
        </p:txBody>
      </p:sp>
      <p:sp>
        <p:nvSpPr>
          <p:cNvPr id="4098" name="AutoShape 2" descr="https://st.depositphotos.com/1003473/4444/i/950/depositphotos_44448565-stock-photo-green-birch-twigs-fram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 l="10547" t="16113" r="10351" b="7714"/>
          <a:stretch>
            <a:fillRect/>
          </a:stretch>
        </p:blipFill>
        <p:spPr bwMode="auto">
          <a:xfrm>
            <a:off x="0" y="0"/>
            <a:ext cx="9144000" cy="6879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57158" y="7143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Сведения о предположительной вакансии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2000240"/>
            <a:ext cx="4038600" cy="4125923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Учитель</a:t>
            </a:r>
          </a:p>
          <a:p>
            <a:r>
              <a:rPr lang="ru-RU" sz="2000" dirty="0" smtClean="0"/>
              <a:t>История, география</a:t>
            </a:r>
          </a:p>
          <a:p>
            <a:r>
              <a:rPr lang="ru-RU" sz="2000" dirty="0" smtClean="0"/>
              <a:t>22,5 </a:t>
            </a:r>
            <a:r>
              <a:rPr lang="ru-RU" sz="2000" dirty="0" smtClean="0"/>
              <a:t>час </a:t>
            </a:r>
            <a:r>
              <a:rPr lang="ru-RU" sz="2000" dirty="0" smtClean="0"/>
              <a:t>(22000 </a:t>
            </a:r>
            <a:r>
              <a:rPr lang="ru-RU" sz="2000" dirty="0" err="1" smtClean="0"/>
              <a:t>р</a:t>
            </a:r>
            <a:r>
              <a:rPr lang="ru-RU" sz="2000" dirty="0" smtClean="0"/>
              <a:t> с районным коэффициентом) </a:t>
            </a:r>
            <a:r>
              <a:rPr lang="ru-RU" sz="2000" dirty="0" smtClean="0"/>
              <a:t>+ </a:t>
            </a:r>
            <a:r>
              <a:rPr lang="ru-RU" sz="2000" dirty="0" err="1" smtClean="0"/>
              <a:t>кл</a:t>
            </a:r>
            <a:r>
              <a:rPr lang="ru-RU" sz="2000" dirty="0" smtClean="0"/>
              <a:t>. рук. 5000</a:t>
            </a:r>
          </a:p>
          <a:p>
            <a:endParaRPr lang="ru-RU" sz="2000" dirty="0" smtClean="0"/>
          </a:p>
          <a:p>
            <a:r>
              <a:rPr lang="ru-RU" sz="2000" dirty="0" smtClean="0"/>
              <a:t>Заместитель руководителя по воспитательной работе (расширение обязанностей 4000)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098" name="AutoShape 2" descr="https://st.depositphotos.com/1003473/4444/i/950/depositphotos_44448565-stock-photo-green-birch-twigs-fram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1357290" y="2000240"/>
            <a:ext cx="3138510" cy="4125923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Должность –</a:t>
            </a:r>
          </a:p>
          <a:p>
            <a:r>
              <a:rPr lang="ru-RU" sz="2000" dirty="0" smtClean="0"/>
              <a:t>Предмет – </a:t>
            </a:r>
          </a:p>
          <a:p>
            <a:r>
              <a:rPr lang="ru-RU" sz="2000" dirty="0" smtClean="0"/>
              <a:t>Основная учебная нагрузка -</a:t>
            </a:r>
          </a:p>
          <a:p>
            <a:endParaRPr lang="ru-RU" sz="2000" dirty="0" smtClean="0"/>
          </a:p>
          <a:p>
            <a:endParaRPr lang="ru-RU" sz="2000" dirty="0" smtClean="0"/>
          </a:p>
          <a:p>
            <a:r>
              <a:rPr lang="ru-RU" sz="2000" dirty="0" smtClean="0"/>
              <a:t>Дополнительная </a:t>
            </a:r>
            <a:r>
              <a:rPr lang="ru-RU" sz="2000" dirty="0" smtClean="0"/>
              <a:t>нагрузка </a:t>
            </a:r>
          </a:p>
          <a:p>
            <a:endParaRPr lang="ru-RU" sz="2000" dirty="0"/>
          </a:p>
          <a:p>
            <a:r>
              <a:rPr lang="ru-RU" sz="2000" dirty="0" smtClean="0"/>
              <a:t>Оплата </a:t>
            </a:r>
            <a:r>
              <a:rPr lang="ru-RU" sz="2000" dirty="0" smtClean="0">
                <a:sym typeface="Symbol"/>
              </a:rPr>
              <a:t> </a:t>
            </a:r>
            <a:r>
              <a:rPr lang="ru-RU" sz="2000" dirty="0" smtClean="0">
                <a:sym typeface="Symbol"/>
              </a:rPr>
              <a:t>31000 </a:t>
            </a:r>
            <a:r>
              <a:rPr lang="ru-RU" sz="2000" dirty="0" err="1" smtClean="0">
                <a:sym typeface="Symbol"/>
              </a:rPr>
              <a:t>р</a:t>
            </a:r>
            <a:endParaRPr lang="ru-RU" sz="2000" dirty="0" smtClean="0"/>
          </a:p>
          <a:p>
            <a:endParaRPr lang="ru-RU" sz="2000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 l="10547" t="16113" r="10351" b="7714"/>
          <a:stretch>
            <a:fillRect/>
          </a:stretch>
        </p:blipFill>
        <p:spPr bwMode="auto">
          <a:xfrm>
            <a:off x="0" y="0"/>
            <a:ext cx="9144000" cy="6879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57158" y="7143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Сведения о предположительной вакансии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2000240"/>
            <a:ext cx="4038600" cy="4125923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Учитель</a:t>
            </a:r>
          </a:p>
          <a:p>
            <a:r>
              <a:rPr lang="ru-RU" sz="2000" dirty="0" smtClean="0"/>
              <a:t>Физкультура, ОБЖ</a:t>
            </a:r>
            <a:endParaRPr lang="ru-RU" sz="2000" dirty="0" smtClean="0"/>
          </a:p>
          <a:p>
            <a:r>
              <a:rPr lang="ru-RU" sz="2000" dirty="0" smtClean="0"/>
              <a:t>22 часа </a:t>
            </a:r>
            <a:r>
              <a:rPr lang="ru-RU" sz="2000" dirty="0" smtClean="0"/>
              <a:t>(</a:t>
            </a:r>
            <a:r>
              <a:rPr lang="ru-RU" sz="2000" dirty="0" smtClean="0"/>
              <a:t>18000 </a:t>
            </a:r>
            <a:r>
              <a:rPr lang="ru-RU" sz="2000" dirty="0" err="1" smtClean="0"/>
              <a:t>р</a:t>
            </a:r>
            <a:r>
              <a:rPr lang="ru-RU" sz="2000" dirty="0" smtClean="0"/>
              <a:t> с районным коэффициентом</a:t>
            </a:r>
            <a:r>
              <a:rPr lang="ru-RU" sz="2000" dirty="0" smtClean="0"/>
              <a:t>) </a:t>
            </a:r>
            <a:r>
              <a:rPr lang="ru-RU" sz="2000" dirty="0" smtClean="0"/>
              <a:t>+ </a:t>
            </a:r>
            <a:r>
              <a:rPr lang="ru-RU" sz="2000" dirty="0" err="1" smtClean="0"/>
              <a:t>кл</a:t>
            </a:r>
            <a:r>
              <a:rPr lang="ru-RU" sz="2000" dirty="0" smtClean="0"/>
              <a:t>. рук. 5000</a:t>
            </a:r>
          </a:p>
          <a:p>
            <a:endParaRPr lang="ru-RU" sz="2000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098" name="AutoShape 2" descr="https://st.depositphotos.com/1003473/4444/i/950/depositphotos_44448565-stock-photo-green-birch-twigs-fram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1357290" y="2000240"/>
            <a:ext cx="3138510" cy="4125923"/>
          </a:xfrm>
        </p:spPr>
        <p:txBody>
          <a:bodyPr/>
          <a:lstStyle/>
          <a:p>
            <a:r>
              <a:rPr lang="ru-RU" sz="2000" dirty="0" smtClean="0"/>
              <a:t>Должность –</a:t>
            </a:r>
          </a:p>
          <a:p>
            <a:r>
              <a:rPr lang="ru-RU" sz="2000" dirty="0" smtClean="0"/>
              <a:t>Предмет – </a:t>
            </a:r>
          </a:p>
          <a:p>
            <a:r>
              <a:rPr lang="ru-RU" sz="2000" dirty="0" smtClean="0"/>
              <a:t>Основная учебная нагрузка </a:t>
            </a:r>
            <a:r>
              <a:rPr lang="ru-RU" sz="2000" dirty="0" smtClean="0"/>
              <a:t>–</a:t>
            </a:r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r>
              <a:rPr lang="ru-RU" sz="2000" dirty="0" smtClean="0"/>
              <a:t>Оплата </a:t>
            </a:r>
            <a:r>
              <a:rPr lang="ru-RU" sz="2000" dirty="0" smtClean="0">
                <a:sym typeface="Symbol"/>
              </a:rPr>
              <a:t> </a:t>
            </a:r>
            <a:r>
              <a:rPr lang="ru-RU" sz="2000" dirty="0" smtClean="0">
                <a:sym typeface="Symbol"/>
              </a:rPr>
              <a:t>23000 </a:t>
            </a:r>
            <a:r>
              <a:rPr lang="ru-RU" sz="2000" dirty="0" err="1" smtClean="0">
                <a:sym typeface="Symbol"/>
              </a:rPr>
              <a:t>р</a:t>
            </a:r>
            <a:endParaRPr lang="ru-RU" sz="2000" dirty="0" smtClean="0"/>
          </a:p>
          <a:p>
            <a:endParaRPr lang="ru-RU" sz="2000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 l="10547" t="16113" r="10351" b="7714"/>
          <a:stretch>
            <a:fillRect/>
          </a:stretch>
        </p:blipFill>
        <p:spPr bwMode="auto">
          <a:xfrm>
            <a:off x="0" y="0"/>
            <a:ext cx="9144000" cy="6879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57158" y="7143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Сведения о предположительной вакансии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2000240"/>
            <a:ext cx="4038600" cy="4125923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Учитель</a:t>
            </a:r>
          </a:p>
          <a:p>
            <a:r>
              <a:rPr lang="ru-RU" sz="2000" dirty="0" smtClean="0"/>
              <a:t>Начальные классы</a:t>
            </a:r>
            <a:endParaRPr lang="ru-RU" sz="2000" dirty="0" smtClean="0"/>
          </a:p>
          <a:p>
            <a:r>
              <a:rPr lang="ru-RU" sz="2000" dirty="0" smtClean="0"/>
              <a:t>23 часа (20000 </a:t>
            </a:r>
            <a:r>
              <a:rPr lang="ru-RU" sz="2000" dirty="0" err="1" smtClean="0"/>
              <a:t>р</a:t>
            </a:r>
            <a:r>
              <a:rPr lang="ru-RU" sz="2000" dirty="0" smtClean="0"/>
              <a:t> с </a:t>
            </a:r>
            <a:r>
              <a:rPr lang="ru-RU" sz="2000" dirty="0" smtClean="0"/>
              <a:t>районным коэффициентом) </a:t>
            </a:r>
            <a:r>
              <a:rPr lang="ru-RU" sz="2000" dirty="0" smtClean="0"/>
              <a:t>+ </a:t>
            </a:r>
            <a:r>
              <a:rPr lang="ru-RU" sz="2000" dirty="0" err="1" smtClean="0"/>
              <a:t>кл</a:t>
            </a:r>
            <a:r>
              <a:rPr lang="ru-RU" sz="2000" dirty="0" smtClean="0"/>
              <a:t>. рук. 5000</a:t>
            </a:r>
          </a:p>
          <a:p>
            <a:endParaRPr lang="ru-RU" sz="2000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098" name="AutoShape 2" descr="https://st.depositphotos.com/1003473/4444/i/950/depositphotos_44448565-stock-photo-green-birch-twigs-fram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1357290" y="2000240"/>
            <a:ext cx="3138510" cy="4125923"/>
          </a:xfrm>
        </p:spPr>
        <p:txBody>
          <a:bodyPr/>
          <a:lstStyle/>
          <a:p>
            <a:r>
              <a:rPr lang="ru-RU" sz="2000" dirty="0" smtClean="0"/>
              <a:t>Должность –</a:t>
            </a:r>
          </a:p>
          <a:p>
            <a:r>
              <a:rPr lang="ru-RU" sz="2000" dirty="0" smtClean="0"/>
              <a:t>Предмет – </a:t>
            </a:r>
          </a:p>
          <a:p>
            <a:r>
              <a:rPr lang="ru-RU" sz="2000" dirty="0" smtClean="0"/>
              <a:t>Основная учебная нагрузка </a:t>
            </a:r>
            <a:r>
              <a:rPr lang="ru-RU" sz="2000" dirty="0" smtClean="0"/>
              <a:t>–</a:t>
            </a:r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r>
              <a:rPr lang="ru-RU" sz="2000" dirty="0" smtClean="0"/>
              <a:t>Оплата </a:t>
            </a:r>
            <a:r>
              <a:rPr lang="ru-RU" sz="2000" dirty="0" smtClean="0">
                <a:sym typeface="Symbol"/>
              </a:rPr>
              <a:t> </a:t>
            </a:r>
            <a:r>
              <a:rPr lang="ru-RU" sz="2000" dirty="0" smtClean="0">
                <a:sym typeface="Symbol"/>
              </a:rPr>
              <a:t>25000 </a:t>
            </a:r>
            <a:r>
              <a:rPr lang="ru-RU" sz="2000" dirty="0" err="1" smtClean="0">
                <a:sym typeface="Symbol"/>
              </a:rPr>
              <a:t>р</a:t>
            </a:r>
            <a:endParaRPr lang="ru-RU" sz="2000" dirty="0" smtClean="0"/>
          </a:p>
          <a:p>
            <a:endParaRPr lang="ru-RU" sz="2000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 l="10547" t="16113" r="10351" b="7714"/>
          <a:stretch>
            <a:fillRect/>
          </a:stretch>
        </p:blipFill>
        <p:spPr bwMode="auto">
          <a:xfrm>
            <a:off x="0" y="0"/>
            <a:ext cx="9144000" cy="6879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Меры социальной поддержки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4098" name="AutoShape 2" descr="https://st.depositphotos.com/1003473/4444/i/950/depositphotos_44448565-stock-photo-green-birch-twigs-fram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1357290" y="1600200"/>
            <a:ext cx="6643734" cy="4525963"/>
          </a:xfrm>
        </p:spPr>
        <p:txBody>
          <a:bodyPr>
            <a:normAutofit fontScale="92500" lnSpcReduction="20000"/>
          </a:bodyPr>
          <a:lstStyle/>
          <a:p>
            <a:r>
              <a:rPr lang="ru-RU" sz="2000" dirty="0" smtClean="0"/>
              <a:t>Компенсация твердого топлива (ежемесячно) - </a:t>
            </a:r>
            <a:r>
              <a:rPr lang="ru-RU" sz="2000" dirty="0" smtClean="0"/>
              <a:t>2800 </a:t>
            </a:r>
            <a:r>
              <a:rPr lang="ru-RU" sz="2000" dirty="0" smtClean="0"/>
              <a:t>р.</a:t>
            </a:r>
          </a:p>
          <a:p>
            <a:endParaRPr lang="ru-RU" sz="2000" dirty="0" smtClean="0"/>
          </a:p>
          <a:p>
            <a:r>
              <a:rPr lang="ru-RU" sz="2000" dirty="0" smtClean="0"/>
              <a:t>Возможность получения на конкурсной основе краевого единовременного пособия в размере 300 или 200 тыс.руб. </a:t>
            </a:r>
          </a:p>
          <a:p>
            <a:r>
              <a:rPr lang="ru-RU" sz="2000" dirty="0" smtClean="0"/>
              <a:t>Возможность получения выплаты 1 млн. рублей по программе «Земский учитель»</a:t>
            </a:r>
          </a:p>
          <a:p>
            <a:endParaRPr lang="ru-RU" sz="2000" dirty="0" smtClean="0"/>
          </a:p>
          <a:p>
            <a:r>
              <a:rPr lang="ru-RU" sz="2000" dirty="0" smtClean="0"/>
              <a:t>Муниципальные «подъемные» в размере 50000 </a:t>
            </a:r>
            <a:r>
              <a:rPr lang="ru-RU" sz="2000" dirty="0" err="1" smtClean="0"/>
              <a:t>р</a:t>
            </a:r>
            <a:endParaRPr lang="ru-RU" sz="2000" dirty="0" smtClean="0">
              <a:sym typeface="Symbol"/>
            </a:endParaRPr>
          </a:p>
          <a:p>
            <a:endParaRPr lang="ru-RU" sz="2000" dirty="0" smtClean="0">
              <a:sym typeface="Symbol"/>
            </a:endParaRPr>
          </a:p>
          <a:p>
            <a:r>
              <a:rPr lang="ru-RU" sz="2000" dirty="0" smtClean="0"/>
              <a:t>Возможность получения выплаты </a:t>
            </a:r>
            <a:r>
              <a:rPr lang="ru-RU" sz="2000" dirty="0" smtClean="0"/>
              <a:t>в </a:t>
            </a:r>
            <a:r>
              <a:rPr lang="ru-RU" sz="2000" dirty="0" smtClean="0"/>
              <a:t>рамках программы «Земский учитель» в </a:t>
            </a:r>
            <a:r>
              <a:rPr lang="ru-RU" sz="2000" dirty="0" smtClean="0"/>
              <a:t>2024 </a:t>
            </a:r>
            <a:r>
              <a:rPr lang="ru-RU" sz="2000" dirty="0" smtClean="0"/>
              <a:t>году</a:t>
            </a:r>
          </a:p>
          <a:p>
            <a:endParaRPr lang="ru-RU" sz="2000" dirty="0" smtClean="0"/>
          </a:p>
          <a:p>
            <a:r>
              <a:rPr lang="ru-RU" sz="2000" dirty="0" smtClean="0"/>
              <a:t>При наличие финансов в фонде школы выплаты ежемесячной надбавки к заработной плате (30% от оклада в первый год работы; 20% от оклада - второй год работы; 10% от оклада - третий год работы) </a:t>
            </a:r>
          </a:p>
          <a:p>
            <a:endParaRPr lang="ru-RU" sz="2000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 l="10547" t="16113" r="10351" b="7714"/>
          <a:stretch>
            <a:fillRect/>
          </a:stretch>
        </p:blipFill>
        <p:spPr bwMode="auto">
          <a:xfrm>
            <a:off x="0" y="0"/>
            <a:ext cx="9144000" cy="6879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Меры методической поддержки молодого специалиста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714348" y="1643050"/>
            <a:ext cx="4038600" cy="4525963"/>
          </a:xfrm>
        </p:spPr>
        <p:txBody>
          <a:bodyPr>
            <a:normAutofit fontScale="92500" lnSpcReduction="20000"/>
          </a:bodyPr>
          <a:lstStyle/>
          <a:p>
            <a:r>
              <a:rPr lang="ru-RU" sz="2400" dirty="0" smtClean="0"/>
              <a:t>муниципальное объединение молодых учителей</a:t>
            </a:r>
          </a:p>
          <a:p>
            <a:r>
              <a:rPr lang="ru-RU" sz="2400" dirty="0" smtClean="0"/>
              <a:t>Входят в состав Ассоциации молодых педагогов Алтайского края</a:t>
            </a:r>
          </a:p>
          <a:p>
            <a:r>
              <a:rPr lang="ru-RU" sz="2400" dirty="0" smtClean="0"/>
              <a:t>Участвуют в районном КВН</a:t>
            </a:r>
          </a:p>
          <a:p>
            <a:r>
              <a:rPr lang="ru-RU" sz="2400" dirty="0" smtClean="0"/>
              <a:t>Проводят мастер классы, делятся опытом</a:t>
            </a:r>
          </a:p>
          <a:p>
            <a:r>
              <a:rPr lang="ru-RU" sz="2400" dirty="0" smtClean="0"/>
              <a:t>Муниципальный этап конкурса учитель года, классный </a:t>
            </a:r>
            <a:r>
              <a:rPr lang="ru-RU" sz="2400" dirty="0" smtClean="0"/>
              <a:t>руководитель</a:t>
            </a:r>
          </a:p>
          <a:p>
            <a:r>
              <a:rPr lang="ru-RU" sz="2400" dirty="0" smtClean="0"/>
              <a:t>Методическая поддержка, закрепление наставника</a:t>
            </a:r>
            <a:endParaRPr lang="ru-RU" sz="2400" dirty="0" smtClean="0"/>
          </a:p>
          <a:p>
            <a:endParaRPr lang="ru-RU" sz="2000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098" name="AutoShape 2" descr="https://st.depositphotos.com/1003473/4444/i/950/depositphotos_44448565-stock-photo-green-birch-twigs-fram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algn="ctr">
              <a:buNone/>
            </a:pPr>
            <a:r>
              <a:rPr lang="ru-RU" dirty="0" smtClean="0"/>
              <a:t>      </a:t>
            </a:r>
            <a:endParaRPr lang="ru-RU" dirty="0" smtClean="0"/>
          </a:p>
          <a:p>
            <a:pPr algn="ctr">
              <a:buNone/>
            </a:pPr>
            <a:r>
              <a:rPr lang="ru-RU" dirty="0" smtClean="0"/>
              <a:t>Руководитель </a:t>
            </a:r>
            <a:endParaRPr lang="ru-RU" dirty="0" smtClean="0"/>
          </a:p>
          <a:p>
            <a:pPr algn="ctr">
              <a:buNone/>
            </a:pPr>
            <a:r>
              <a:rPr lang="ru-RU" dirty="0" smtClean="0"/>
              <a:t>     Танцюра Н.В.               </a:t>
            </a:r>
            <a:r>
              <a:rPr lang="ru-RU" dirty="0" err="1" smtClean="0"/>
              <a:t>с.Шумановка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/>
          <a:srcRect l="58208" t="15152" r="32953" b="69064"/>
          <a:stretch>
            <a:fillRect/>
          </a:stretch>
        </p:blipFill>
        <p:spPr bwMode="auto">
          <a:xfrm>
            <a:off x="5715008" y="1428736"/>
            <a:ext cx="2000263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 l="10547" t="16113" r="10351" b="7714"/>
          <a:stretch>
            <a:fillRect/>
          </a:stretch>
        </p:blipFill>
        <p:spPr bwMode="auto">
          <a:xfrm>
            <a:off x="0" y="0"/>
            <a:ext cx="9144000" cy="6879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Транспортная доступность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Поселок располагается в 7 км от федеральной трассы Славгород - Хабары </a:t>
            </a:r>
          </a:p>
          <a:p>
            <a:r>
              <a:rPr lang="ru-RU" sz="1800" dirty="0" smtClean="0"/>
              <a:t>Расстояние до районного центра </a:t>
            </a:r>
            <a:r>
              <a:rPr lang="ru-RU" sz="1800" dirty="0" err="1" smtClean="0"/>
              <a:t>с.Гальбштадт</a:t>
            </a:r>
            <a:r>
              <a:rPr lang="ru-RU" sz="1800" dirty="0" smtClean="0"/>
              <a:t>  16 км</a:t>
            </a:r>
          </a:p>
          <a:p>
            <a:r>
              <a:rPr lang="ru-RU" sz="1800" dirty="0" smtClean="0"/>
              <a:t>Расстояние до областного центра г.Барнаул 360 км</a:t>
            </a:r>
          </a:p>
          <a:p>
            <a:r>
              <a:rPr lang="ru-RU" sz="1800" dirty="0" smtClean="0"/>
              <a:t>Автобусное сопровождение </a:t>
            </a:r>
            <a:r>
              <a:rPr lang="ru-RU" sz="1800" dirty="0" smtClean="0"/>
              <a:t>маршрутный </a:t>
            </a:r>
            <a:r>
              <a:rPr lang="ru-RU" sz="1800" dirty="0" smtClean="0"/>
              <a:t>автобус по </a:t>
            </a:r>
            <a:r>
              <a:rPr lang="ru-RU" sz="1800" dirty="0" smtClean="0"/>
              <a:t>району, без заезда в поселок</a:t>
            </a:r>
            <a:endParaRPr lang="ru-RU" sz="1800" dirty="0" smtClean="0"/>
          </a:p>
          <a:p>
            <a:r>
              <a:rPr lang="ru-RU" sz="1800" dirty="0" smtClean="0"/>
              <a:t>До поселка проложена насыпная щебневая дорога, по  поселку частично асфальтное покрытие (до здания школы)</a:t>
            </a:r>
          </a:p>
          <a:p>
            <a:endParaRPr lang="ru-RU" sz="1400" dirty="0"/>
          </a:p>
        </p:txBody>
      </p:sp>
      <p:sp>
        <p:nvSpPr>
          <p:cNvPr id="4098" name="AutoShape 2" descr="https://st.depositphotos.com/1003473/4444/i/950/depositphotos_44448565-stock-photo-green-birch-twigs-fram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36" name="Picture 4" descr="C:\Documents and Settings\admin\Мои документы\Насибулина Элиана Евгеньевна\школаа кабинеты\23-04-2020_06-57-05\IMG-20200423-WA00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714488"/>
            <a:ext cx="4795830" cy="35968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 l="10547" t="16113" r="10351" b="7714"/>
          <a:stretch>
            <a:fillRect/>
          </a:stretch>
        </p:blipFill>
        <p:spPr bwMode="auto">
          <a:xfrm>
            <a:off x="0" y="0"/>
            <a:ext cx="9144000" cy="6879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Социальная инфраструктура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Отделение почты</a:t>
            </a:r>
          </a:p>
          <a:p>
            <a:endParaRPr lang="ru-RU" sz="1400" dirty="0"/>
          </a:p>
        </p:txBody>
      </p:sp>
      <p:sp>
        <p:nvSpPr>
          <p:cNvPr id="4098" name="AutoShape 2" descr="https://st.depositphotos.com/1003473/4444/i/950/depositphotos_44448565-stock-photo-green-birch-twigs-fram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ФАП (фельдшерский акушерский пункт)</a:t>
            </a:r>
          </a:p>
        </p:txBody>
      </p:sp>
      <p:pic>
        <p:nvPicPr>
          <p:cNvPr id="32770" name="Picture 2" descr="C:\Documents and Settings\admin\Мои документы\Насибулина Элиана Евгеньевна\школаа кабинеты\23-04-2020_06-57-05\IMG-20200423-WA0002.jpg"/>
          <p:cNvPicPr>
            <a:picLocks noChangeAspect="1" noChangeArrowheads="1"/>
          </p:cNvPicPr>
          <p:nvPr/>
        </p:nvPicPr>
        <p:blipFill>
          <a:blip r:embed="rId3"/>
          <a:srcRect l="15207" t="11828" r="32835" b="34102"/>
          <a:stretch>
            <a:fillRect/>
          </a:stretch>
        </p:blipFill>
        <p:spPr bwMode="auto">
          <a:xfrm>
            <a:off x="2214546" y="2571744"/>
            <a:ext cx="5072098" cy="39587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 l="10547" t="16113" r="10351" b="7714"/>
          <a:stretch>
            <a:fillRect/>
          </a:stretch>
        </p:blipFill>
        <p:spPr bwMode="auto">
          <a:xfrm>
            <a:off x="0" y="0"/>
            <a:ext cx="9144000" cy="6879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Социальная инфраструктура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u-RU" sz="1400" dirty="0"/>
          </a:p>
        </p:txBody>
      </p:sp>
      <p:sp>
        <p:nvSpPr>
          <p:cNvPr id="4098" name="AutoShape 2" descr="https://st.depositphotos.com/1003473/4444/i/950/depositphotos_44448565-stock-photo-green-birch-twigs-fram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r"/>
            <a:r>
              <a:rPr lang="ru-RU" dirty="0" smtClean="0"/>
              <a:t>Магазин </a:t>
            </a:r>
          </a:p>
        </p:txBody>
      </p:sp>
      <p:pic>
        <p:nvPicPr>
          <p:cNvPr id="33794" name="Picture 2" descr="C:\Documents and Settings\admin\Мои документы\Насибулина Элиана Евгеньевна\школаа кабинеты\23-04-2020_06-57-05\IMG-20200423-WA0001.jpg"/>
          <p:cNvPicPr>
            <a:picLocks noChangeAspect="1" noChangeArrowheads="1"/>
          </p:cNvPicPr>
          <p:nvPr/>
        </p:nvPicPr>
        <p:blipFill>
          <a:blip r:embed="rId3"/>
          <a:srcRect t="17848" b="23742"/>
          <a:stretch>
            <a:fillRect/>
          </a:stretch>
        </p:blipFill>
        <p:spPr bwMode="auto">
          <a:xfrm>
            <a:off x="928662" y="2357430"/>
            <a:ext cx="7215238" cy="31608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 l="10547" t="16113" r="10351" b="7714"/>
          <a:stretch>
            <a:fillRect/>
          </a:stretch>
        </p:blipFill>
        <p:spPr bwMode="auto">
          <a:xfrm>
            <a:off x="0" y="0"/>
            <a:ext cx="9144000" cy="6879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Социальная инфраструктура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 селе функционирует и развивается крестьянское фермерское хозяйство</a:t>
            </a:r>
          </a:p>
          <a:p>
            <a:endParaRPr lang="ru-RU" sz="1400" dirty="0"/>
          </a:p>
        </p:txBody>
      </p:sp>
      <p:sp>
        <p:nvSpPr>
          <p:cNvPr id="4098" name="AutoShape 2" descr="https://st.depositphotos.com/1003473/4444/i/950/depositphotos_44448565-stock-photo-green-birch-twigs-fram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r">
              <a:buNone/>
            </a:pPr>
            <a:r>
              <a:rPr lang="ru-RU" dirty="0" smtClean="0"/>
              <a:t>Сельский дом культуры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25195" t="30762" r="26172" b="30419"/>
          <a:stretch>
            <a:fillRect/>
          </a:stretch>
        </p:blipFill>
        <p:spPr bwMode="auto">
          <a:xfrm>
            <a:off x="285720" y="2500306"/>
            <a:ext cx="4698733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 l="10547" t="16113" r="10351" b="7714"/>
          <a:stretch>
            <a:fillRect/>
          </a:stretch>
        </p:blipFill>
        <p:spPr bwMode="auto">
          <a:xfrm>
            <a:off x="0" y="0"/>
            <a:ext cx="9144000" cy="6879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Сведения об образовательной организации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u-RU" sz="1400" dirty="0"/>
          </a:p>
        </p:txBody>
      </p:sp>
      <p:sp>
        <p:nvSpPr>
          <p:cNvPr id="4098" name="AutoShape 2" descr="https://st.depositphotos.com/1003473/4444/i/950/depositphotos_44448565-stock-photo-green-birch-twigs-fram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500034" y="1500174"/>
            <a:ext cx="4038600" cy="4525963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Красноармейская основная общеобразовательная школа является филиалом МБОУ «Гальбштадтская СОШ»</a:t>
            </a:r>
          </a:p>
          <a:p>
            <a:endParaRPr lang="ru-RU" sz="2000" dirty="0" smtClean="0"/>
          </a:p>
          <a:p>
            <a:r>
              <a:rPr lang="ru-RU" sz="2000" dirty="0" smtClean="0"/>
              <a:t>Сайт школы: </a:t>
            </a:r>
            <a:r>
              <a:rPr lang="sq-AL" sz="2000" dirty="0" smtClean="0">
                <a:hlinkClick r:id="rId3"/>
              </a:rPr>
              <a:t>http://</a:t>
            </a:r>
            <a:r>
              <a:rPr lang="sq-AL" sz="2000" dirty="0" smtClean="0">
                <a:hlinkClick r:id="rId3"/>
              </a:rPr>
              <a:t>armschool.ru</a:t>
            </a:r>
            <a:endParaRPr lang="ru-RU" sz="2000" dirty="0" smtClean="0"/>
          </a:p>
          <a:p>
            <a:r>
              <a:rPr lang="ru-RU" sz="2000" dirty="0" smtClean="0"/>
              <a:t>Сайт школы (юр. лицо) </a:t>
            </a:r>
            <a:r>
              <a:rPr lang="en-US" sz="2000" dirty="0" smtClean="0">
                <a:hlinkClick r:id="rId4"/>
              </a:rPr>
              <a:t>https://shkolagalbshtadtskaya-r22.gosweb.gosuslugi.ru</a:t>
            </a:r>
            <a:r>
              <a:rPr lang="en-US" sz="2000" dirty="0" smtClean="0">
                <a:hlinkClick r:id="rId4"/>
              </a:rPr>
              <a:t>/</a:t>
            </a:r>
            <a:endParaRPr lang="ru-RU" sz="2000" dirty="0" smtClean="0"/>
          </a:p>
          <a:p>
            <a:r>
              <a:rPr lang="ru-RU" sz="2000" dirty="0" smtClean="0"/>
              <a:t> </a:t>
            </a:r>
            <a:endParaRPr lang="ru-RU" sz="2000" dirty="0"/>
          </a:p>
        </p:txBody>
      </p:sp>
      <p:pic>
        <p:nvPicPr>
          <p:cNvPr id="19458" name="Picture 2" descr="C:\Documents and Settings\admin\Мои документы\Насибулина Элиана Евгеньевна\школаа кабинеты\PA180434.JPG"/>
          <p:cNvPicPr>
            <a:picLocks noChangeAspect="1" noChangeArrowheads="1"/>
          </p:cNvPicPr>
          <p:nvPr/>
        </p:nvPicPr>
        <p:blipFill>
          <a:blip r:embed="rId5" cstate="print"/>
          <a:srcRect t="64842"/>
          <a:stretch>
            <a:fillRect/>
          </a:stretch>
        </p:blipFill>
        <p:spPr bwMode="auto">
          <a:xfrm>
            <a:off x="0" y="4286256"/>
            <a:ext cx="9143999" cy="2428892"/>
          </a:xfrm>
          <a:prstGeom prst="rect">
            <a:avLst/>
          </a:prstGeom>
          <a:noFill/>
        </p:spPr>
      </p:pic>
      <p:pic>
        <p:nvPicPr>
          <p:cNvPr id="19459" name="Picture 3" descr="C:\Documents and Settings\admin\Мои документы\Насибулина Элиана Евгеньевна\школаа кабинеты\PA1804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1643050"/>
            <a:ext cx="3722579" cy="27916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 l="10547" t="16113" r="10351" b="7714"/>
          <a:stretch>
            <a:fillRect/>
          </a:stretch>
        </p:blipFill>
        <p:spPr bwMode="auto">
          <a:xfrm>
            <a:off x="0" y="0"/>
            <a:ext cx="9144000" cy="6879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Сведения об образовательной организации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098" name="AutoShape 2" descr="https://st.depositphotos.com/1003473/4444/i/950/depositphotos_44448565-stock-photo-green-birch-twigs-fram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1000100" y="1600200"/>
            <a:ext cx="7215238" cy="4525963"/>
          </a:xfrm>
        </p:spPr>
        <p:txBody>
          <a:bodyPr>
            <a:normAutofit fontScale="92500" lnSpcReduction="10000"/>
          </a:bodyPr>
          <a:lstStyle/>
          <a:p>
            <a:r>
              <a:rPr lang="ru-RU" sz="2400" dirty="0" smtClean="0"/>
              <a:t>Количество обучающихся  на </a:t>
            </a:r>
            <a:r>
              <a:rPr lang="ru-RU" sz="2400" dirty="0" smtClean="0"/>
              <a:t>2024-2025 </a:t>
            </a:r>
            <a:r>
              <a:rPr lang="ru-RU" sz="2400" dirty="0" smtClean="0"/>
              <a:t>учебный год  составляет - </a:t>
            </a:r>
            <a:r>
              <a:rPr lang="ru-RU" sz="2400" dirty="0" smtClean="0"/>
              <a:t>25 </a:t>
            </a:r>
            <a:r>
              <a:rPr lang="ru-RU" sz="2400" dirty="0" smtClean="0"/>
              <a:t>человек</a:t>
            </a:r>
          </a:p>
          <a:p>
            <a:r>
              <a:rPr lang="ru-RU" sz="2400" dirty="0" smtClean="0"/>
              <a:t>Количество классов – 9</a:t>
            </a:r>
          </a:p>
          <a:p>
            <a:r>
              <a:rPr lang="ru-RU" sz="2400" dirty="0" smtClean="0"/>
              <a:t>В школе имеется группа для дошкольников в возрасте от 5 до 7 лет</a:t>
            </a:r>
          </a:p>
          <a:p>
            <a:r>
              <a:rPr lang="ru-RU" sz="2400" dirty="0" smtClean="0"/>
              <a:t>Директор школы – Осипова Наталья Федоровна</a:t>
            </a:r>
          </a:p>
          <a:p>
            <a:r>
              <a:rPr lang="ru-RU" sz="2400" dirty="0" smtClean="0"/>
              <a:t>(раб. тел.: </a:t>
            </a:r>
            <a:r>
              <a:rPr lang="ru-RU" sz="2400" dirty="0" smtClean="0"/>
              <a:t>8(38539)22-3-16</a:t>
            </a:r>
            <a:r>
              <a:rPr lang="ru-RU" sz="2400" dirty="0" smtClean="0"/>
              <a:t>)</a:t>
            </a:r>
          </a:p>
          <a:p>
            <a:r>
              <a:rPr lang="ru-RU" sz="2400" dirty="0" smtClean="0"/>
              <a:t>Руководитель филиала – Иокерс Анатолий Сергеевич</a:t>
            </a:r>
          </a:p>
          <a:p>
            <a:r>
              <a:rPr lang="ru-RU" sz="2400" dirty="0" smtClean="0"/>
              <a:t>(раб. тел.: 8(38539)25-1-16)</a:t>
            </a:r>
          </a:p>
          <a:p>
            <a:r>
              <a:rPr lang="ru-RU" sz="2400" dirty="0" smtClean="0"/>
              <a:t>(дом. тел.: 8(38539)25-1-53)</a:t>
            </a:r>
          </a:p>
          <a:p>
            <a:endParaRPr lang="ru-RU" sz="2400" dirty="0"/>
          </a:p>
          <a:p>
            <a:r>
              <a:rPr lang="ru-RU" sz="2400" dirty="0" smtClean="0"/>
              <a:t>Сайт школы: </a:t>
            </a:r>
            <a:r>
              <a:rPr lang="sq-AL" sz="2400" dirty="0" smtClean="0">
                <a:hlinkClick r:id="rId3"/>
              </a:rPr>
              <a:t>http://armschool.ru/</a:t>
            </a:r>
            <a:r>
              <a:rPr lang="ru-RU" sz="2400" dirty="0" smtClean="0"/>
              <a:t> </a:t>
            </a:r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 l="10547" t="16113" r="10351" b="7714"/>
          <a:stretch>
            <a:fillRect/>
          </a:stretch>
        </p:blipFill>
        <p:spPr bwMode="auto">
          <a:xfrm>
            <a:off x="0" y="0"/>
            <a:ext cx="9144000" cy="6879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98" name="AutoShape 2" descr="https://st.depositphotos.com/1003473/4444/i/950/depositphotos_44448565-stock-photo-green-birch-twigs-fram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1000100" y="1600200"/>
            <a:ext cx="7215238" cy="4525963"/>
          </a:xfrm>
        </p:spPr>
        <p:txBody>
          <a:bodyPr/>
          <a:lstStyle/>
          <a:p>
            <a:endParaRPr lang="ru-RU" sz="24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dirty="0"/>
          </a:p>
        </p:txBody>
      </p:sp>
      <p:pic>
        <p:nvPicPr>
          <p:cNvPr id="31746" name="Picture 2" descr="C:\Documents and Settings\admin\Мои документы\Насибулина Элиана Евгеньевна\школаа кабинеты\PA1804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0"/>
            <a:ext cx="4477129" cy="3357562"/>
          </a:xfrm>
          <a:prstGeom prst="rect">
            <a:avLst/>
          </a:prstGeom>
          <a:noFill/>
        </p:spPr>
      </p:pic>
      <p:pic>
        <p:nvPicPr>
          <p:cNvPr id="31747" name="Picture 3" descr="C:\Documents and Settings\admin\Мои документы\Насибулина Элиана Евгеньевна\школаа кабинеты\PA1804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0"/>
            <a:ext cx="4500562" cy="3375135"/>
          </a:xfrm>
          <a:prstGeom prst="rect">
            <a:avLst/>
          </a:prstGeom>
          <a:noFill/>
        </p:spPr>
      </p:pic>
      <p:pic>
        <p:nvPicPr>
          <p:cNvPr id="31748" name="Picture 4" descr="C:\Documents and Settings\admin\Мои документы\Насибулина Элиана Евгеньевна\школаа кабинеты\PA18046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28794" y="2625687"/>
            <a:ext cx="5643563" cy="42323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453</Words>
  <Application>Microsoft Office PowerPoint</Application>
  <PresentationFormat>Экран (4:3)</PresentationFormat>
  <Paragraphs>162</Paragraphs>
  <Slides>24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п.Красноармейский</vt:lpstr>
      <vt:lpstr>Краткие сведения</vt:lpstr>
      <vt:lpstr> Транспортная доступность </vt:lpstr>
      <vt:lpstr> Социальная инфраструктура </vt:lpstr>
      <vt:lpstr> Социальная инфраструктура </vt:lpstr>
      <vt:lpstr> Социальная инфраструктура </vt:lpstr>
      <vt:lpstr> Сведения об образовательной организации </vt:lpstr>
      <vt:lpstr> Сведения об образовательной организации </vt:lpstr>
      <vt:lpstr>Слайд 9</vt:lpstr>
      <vt:lpstr>  Группа для дошкольников  </vt:lpstr>
      <vt:lpstr>  Кабинет начальных классов (1,3 класс) </vt:lpstr>
      <vt:lpstr>  Кабинет начальных классов (2,4 класс) </vt:lpstr>
      <vt:lpstr>  Кабинет немецкого языка </vt:lpstr>
      <vt:lpstr>  Кабинет русского языка и литературы </vt:lpstr>
      <vt:lpstr>  Кабинет математики </vt:lpstr>
      <vt:lpstr>  Кабинет информатики </vt:lpstr>
      <vt:lpstr>  Кабинет географии </vt:lpstr>
      <vt:lpstr>  Спортивный зал </vt:lpstr>
      <vt:lpstr>  Столовая школы </vt:lpstr>
      <vt:lpstr> Сведения о предположительной вакансии </vt:lpstr>
      <vt:lpstr> Сведения о предположительной вакансии </vt:lpstr>
      <vt:lpstr> Сведения о предположительной вакансии </vt:lpstr>
      <vt:lpstr> Меры социальной поддержки </vt:lpstr>
      <vt:lpstr> Меры методической поддержки молодого специалиста </vt:lpstr>
    </vt:vector>
  </TitlesOfParts>
  <Company>com3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п.Красноармейский</dc:title>
  <dc:creator>com3</dc:creator>
  <cp:lastModifiedBy>inf</cp:lastModifiedBy>
  <cp:revision>33</cp:revision>
  <dcterms:created xsi:type="dcterms:W3CDTF">2020-04-23T03:33:17Z</dcterms:created>
  <dcterms:modified xsi:type="dcterms:W3CDTF">2024-02-15T09:13:45Z</dcterms:modified>
</cp:coreProperties>
</file>